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83" r:id="rId4"/>
    <p:sldId id="258" r:id="rId5"/>
    <p:sldId id="269" r:id="rId6"/>
    <p:sldId id="276" r:id="rId7"/>
    <p:sldId id="278" r:id="rId8"/>
    <p:sldId id="279" r:id="rId9"/>
    <p:sldId id="280" r:id="rId10"/>
    <p:sldId id="281" r:id="rId11"/>
    <p:sldId id="282" r:id="rId12"/>
    <p:sldId id="275" r:id="rId13"/>
    <p:sldId id="274" r:id="rId14"/>
    <p:sldId id="277" r:id="rId15"/>
    <p:sldId id="260" r:id="rId16"/>
    <p:sldId id="262" r:id="rId17"/>
    <p:sldId id="284" r:id="rId18"/>
    <p:sldId id="261" r:id="rId19"/>
    <p:sldId id="285" r:id="rId20"/>
    <p:sldId id="286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22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15"/>
    <p:restoredTop sz="94678"/>
  </p:normalViewPr>
  <p:slideViewPr>
    <p:cSldViewPr snapToGrid="0">
      <p:cViewPr varScale="1">
        <p:scale>
          <a:sx n="101" d="100"/>
          <a:sy n="101" d="100"/>
        </p:scale>
        <p:origin x="200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D45E96-F1ED-ED4F-AE3B-6859E733BF30}" type="datetimeFigureOut">
              <a:rPr lang="en-US" smtClean="0"/>
              <a:t>12/11/24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AD3A8D-1052-4845-823B-D8CAD59732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7165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2AF54-7C8D-3931-BAB9-111B6413A0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26D181-9BF5-48CD-3AAC-F0505BF7B5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822D2C-B5E3-7897-0D69-DB6EEBEE9C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175D7-DF79-9643-AF72-672C777D66AA}" type="datetimeFigureOut">
              <a:rPr lang="en-US" smtClean="0"/>
              <a:t>12/11/24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06DD10-6984-ACA9-E4CD-28FF82070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7926CE-1DEE-D911-5289-6A2DDC444E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2F949-B803-1440-A94F-E328B2211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7898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30B3F-EDAA-48B8-3D7B-9836BAA20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0F69AC-B8AC-5961-204D-9B75576A41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DB1FAE-BB23-C6AA-CA5B-C80EC1FDF1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175D7-DF79-9643-AF72-672C777D66AA}" type="datetimeFigureOut">
              <a:rPr lang="en-US" smtClean="0"/>
              <a:t>12/11/24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B23861-13E0-839E-7183-B7FC64567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E404C9-EA4E-7471-F443-09913C8DC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2F949-B803-1440-A94F-E328B2211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0547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EA4BBC3-0E61-1F76-B566-3F3DD8DB0E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375B00-F3F5-4289-5447-4A3F6131F1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F72A24-E4D4-3382-9DE4-19EF6EC574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175D7-DF79-9643-AF72-672C777D66AA}" type="datetimeFigureOut">
              <a:rPr lang="en-US" smtClean="0"/>
              <a:t>12/11/24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6E3DB5-0C8B-406D-A4B2-DA76AF206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87EA48-3FA6-2227-5566-821C3292D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2F949-B803-1440-A94F-E328B2211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5533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52B22E-2D00-C81D-9B25-2A4B654CB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EC21F-5FDD-7EC7-2784-573052F0A2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D876A6-2361-E1F3-266B-519BAB95B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175D7-DF79-9643-AF72-672C777D66AA}" type="datetimeFigureOut">
              <a:rPr lang="en-US" smtClean="0"/>
              <a:t>12/11/24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26C9B3-1F3B-9D21-78CE-27261F0C4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2F67D9-0085-0F4A-0740-F9EC7D8BA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2F949-B803-1440-A94F-E328B2211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5919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7AC77-3312-0B5F-1380-E51D731C66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AE5940-CAC2-BE09-DB55-0FAEB4DB4B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C8DF6B-D8DA-3AC0-3E70-293C76011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175D7-DF79-9643-AF72-672C777D66AA}" type="datetimeFigureOut">
              <a:rPr lang="en-US" smtClean="0"/>
              <a:t>12/11/24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D3B266-CE9E-8921-B82D-C207CF91B7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B633CA-B515-7B7D-C881-6E9DB9239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2F949-B803-1440-A94F-E328B2211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2489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7B6BD3-7BFB-4DBC-4B16-6139F94276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A671C4-3CC5-047B-A8E5-DD097E741B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46E7B2-B4E1-10CF-77C2-B6FEB6592A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553785-2EC1-2741-5EFB-34E4DF5E9F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175D7-DF79-9643-AF72-672C777D66AA}" type="datetimeFigureOut">
              <a:rPr lang="en-US" smtClean="0"/>
              <a:t>12/11/24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903130-2054-5F6D-BC9E-61AD7F4605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E6ADB1-12CA-E7D8-3443-BDFB61441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2F949-B803-1440-A94F-E328B2211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2247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AA815-CAFE-97D9-73F7-C095EED1A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4BC6D9-9A3A-EC93-DCA9-19CF3F4293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B4E9D3-2CB0-BDC5-5944-E0789761F4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E85B7-6B8D-1701-9D3F-F37D7F8D91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DD39547-F29A-3BF1-9457-D695F9D689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26977EB-478C-D076-9C30-6D12115033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175D7-DF79-9643-AF72-672C777D66AA}" type="datetimeFigureOut">
              <a:rPr lang="en-US" smtClean="0"/>
              <a:t>12/11/24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00ACD9-6B2E-800D-EB22-AA18FCCA8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C1BC713-300E-F2E0-6637-85B5C79C8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2F949-B803-1440-A94F-E328B2211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0569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B6EFA-25B3-9717-99B7-1B818463A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3241F9-B866-125C-56D0-495D618900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175D7-DF79-9643-AF72-672C777D66AA}" type="datetimeFigureOut">
              <a:rPr lang="en-US" smtClean="0"/>
              <a:t>12/11/24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90AB63-3E58-A0D9-82B4-73F016EA1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FEA0EE-84CA-B01C-8FBF-687EC092C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2F949-B803-1440-A94F-E328B2211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8429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B9F7CB-318A-54C0-A8A7-0662908B9F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175D7-DF79-9643-AF72-672C777D66AA}" type="datetimeFigureOut">
              <a:rPr lang="en-US" smtClean="0"/>
              <a:t>12/11/24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5F0BC69-B61F-A4A3-414C-2F82EAC1B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2BE5FD-5C1C-938E-9ADE-1259CEEE2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2F949-B803-1440-A94F-E328B2211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2811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1185C-2BAB-C882-79A8-87D1D3A273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DD54D8-634E-B076-40B9-1193C41D54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3446F-384E-AE73-3E45-4D470D7A78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C439B3-0A4B-873D-FFBE-4EAB39442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175D7-DF79-9643-AF72-672C777D66AA}" type="datetimeFigureOut">
              <a:rPr lang="en-US" smtClean="0"/>
              <a:t>12/11/24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12BA0F-976A-7BAA-B85C-133F252D9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C0DD9B-BE52-339A-652B-2CD24158A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2F949-B803-1440-A94F-E328B2211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0900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8EDD1-4B51-7D07-B30F-C97593E3BC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7590D8-9BBB-6763-9161-0306DCB9F3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FF0F5F-7C15-C34F-E796-8E4A25B5B0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A2E6EA-7934-E960-6A82-C23FD28931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175D7-DF79-9643-AF72-672C777D66AA}" type="datetimeFigureOut">
              <a:rPr lang="en-US" smtClean="0"/>
              <a:t>12/11/24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B59AE5-3323-F1F9-FFE0-44687B52D0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F7A437-C8DE-1BF5-12C4-FB8557973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2F949-B803-1440-A94F-E328B2211E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1504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D44ED2E-0435-C594-1686-BBEC74430A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0D8C33-C04F-D923-BFDB-B19CC61636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8FF31B-A130-28E9-4E7F-715EEBD485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2B175D7-DF79-9643-AF72-672C777D66AA}" type="datetimeFigureOut">
              <a:rPr lang="en-US" smtClean="0"/>
              <a:t>12/11/24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401922-B1AC-012E-92A4-07EA2D35E1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68CB84-CCB3-B1A9-9BB7-5E808A5D85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312F949-B803-1440-A94F-E328B2211EF3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Google Shape;60;p14" descr="Background pattern&#10;&#10;Description automatically generated">
            <a:extLst>
              <a:ext uri="{FF2B5EF4-FFF2-40B4-BE49-F238E27FC236}">
                <a16:creationId xmlns:a16="http://schemas.microsoft.com/office/drawing/2014/main" id="{CA28E55D-53B4-2C83-6D24-3E97A932A50F}"/>
              </a:ext>
            </a:extLst>
          </p:cNvPr>
          <p:cNvPicPr preferRelativeResize="0"/>
          <p:nvPr userDrawn="1"/>
        </p:nvPicPr>
        <p:blipFill rotWithShape="1">
          <a:blip r:embed="rId1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803909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28255-0D5C-570C-C457-440120D9E96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Appendicitis in Children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2DEF98-0850-8EB3-CD94-971446DD13D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algn="l"/>
            <a:endParaRPr lang="en-US" dirty="0"/>
          </a:p>
          <a:p>
            <a:pPr algn="l"/>
            <a:endParaRPr lang="en-US" dirty="0"/>
          </a:p>
          <a:p>
            <a:pPr algn="l"/>
            <a:r>
              <a:rPr lang="en-US" dirty="0"/>
              <a:t>Ijeoma Njoku </a:t>
            </a:r>
          </a:p>
          <a:p>
            <a:pPr algn="l"/>
            <a:r>
              <a:rPr lang="en-US" dirty="0"/>
              <a:t>12/5/2024</a:t>
            </a:r>
          </a:p>
        </p:txBody>
      </p:sp>
    </p:spTree>
    <p:extLst>
      <p:ext uri="{BB962C8B-B14F-4D97-AF65-F5344CB8AC3E}">
        <p14:creationId xmlns:p14="http://schemas.microsoft.com/office/powerpoint/2010/main" val="2732285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E05D5-D07D-5CB3-CD51-F6F346715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72D28D-08E9-869B-2147-B756B346951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XG Boost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C3B088-F0FD-B484-5B93-0A638632547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Light GBM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625737-805D-C7C4-98E8-5FA9F5059FE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991" t="25546" r="42653" b="6032"/>
          <a:stretch/>
        </p:blipFill>
        <p:spPr>
          <a:xfrm>
            <a:off x="838200" y="2400301"/>
            <a:ext cx="4224760" cy="345388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3D7B3C0-40AB-03A8-355C-6836D6FEE4C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182" t="25546" r="46079" b="7409"/>
          <a:stretch/>
        </p:blipFill>
        <p:spPr>
          <a:xfrm>
            <a:off x="6560756" y="2400301"/>
            <a:ext cx="4361244" cy="3384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8614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DFC2F-D2EA-C717-EBC4-D6D2C5259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9BA7CC-4113-0018-AE52-BBEB5F1BCF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Cat Boost 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13A57-535D-A219-95B9-1BBA9DBF496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9EE709-ABE1-D71D-AEEB-891D207E770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543" t="27970" r="45782" b="5344"/>
          <a:stretch/>
        </p:blipFill>
        <p:spPr>
          <a:xfrm>
            <a:off x="838200" y="2444768"/>
            <a:ext cx="3714371" cy="3113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68937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029F1-4CF9-C2A4-2C35-ECFA4B5D2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089" y="365125"/>
            <a:ext cx="10515600" cy="1325563"/>
          </a:xfrm>
        </p:spPr>
        <p:txBody>
          <a:bodyPr/>
          <a:lstStyle/>
          <a:p>
            <a:r>
              <a:rPr lang="en-US" dirty="0"/>
              <a:t>Deep Neural Network (DNN) Evaluation Results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8803E9C-7D19-79B4-577B-3B59BE726E3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15194547"/>
              </p:ext>
            </p:extLst>
          </p:nvPr>
        </p:nvGraphicFramePr>
        <p:xfrm>
          <a:off x="158750" y="1711602"/>
          <a:ext cx="5937250" cy="109728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89330">
                  <a:extLst>
                    <a:ext uri="{9D8B030D-6E8A-4147-A177-3AD203B41FA5}">
                      <a16:colId xmlns:a16="http://schemas.microsoft.com/office/drawing/2014/main" val="192781899"/>
                    </a:ext>
                  </a:extLst>
                </a:gridCol>
                <a:gridCol w="989330">
                  <a:extLst>
                    <a:ext uri="{9D8B030D-6E8A-4147-A177-3AD203B41FA5}">
                      <a16:colId xmlns:a16="http://schemas.microsoft.com/office/drawing/2014/main" val="4149555672"/>
                    </a:ext>
                  </a:extLst>
                </a:gridCol>
                <a:gridCol w="989330">
                  <a:extLst>
                    <a:ext uri="{9D8B030D-6E8A-4147-A177-3AD203B41FA5}">
                      <a16:colId xmlns:a16="http://schemas.microsoft.com/office/drawing/2014/main" val="2468124588"/>
                    </a:ext>
                  </a:extLst>
                </a:gridCol>
                <a:gridCol w="989330">
                  <a:extLst>
                    <a:ext uri="{9D8B030D-6E8A-4147-A177-3AD203B41FA5}">
                      <a16:colId xmlns:a16="http://schemas.microsoft.com/office/drawing/2014/main" val="539606831"/>
                    </a:ext>
                  </a:extLst>
                </a:gridCol>
                <a:gridCol w="989965">
                  <a:extLst>
                    <a:ext uri="{9D8B030D-6E8A-4147-A177-3AD203B41FA5}">
                      <a16:colId xmlns:a16="http://schemas.microsoft.com/office/drawing/2014/main" val="3222116507"/>
                    </a:ext>
                  </a:extLst>
                </a:gridCol>
                <a:gridCol w="989965">
                  <a:extLst>
                    <a:ext uri="{9D8B030D-6E8A-4147-A177-3AD203B41FA5}">
                      <a16:colId xmlns:a16="http://schemas.microsoft.com/office/drawing/2014/main" val="106783605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 dirty="0">
                          <a:effectLst/>
                        </a:rPr>
                        <a:t>Test</a:t>
                      </a:r>
                      <a:endParaRPr lang="en-US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70224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 dirty="0">
                          <a:effectLst/>
                        </a:rPr>
                        <a:t>Accuracy </a:t>
                      </a:r>
                      <a:endParaRPr lang="en-US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70224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 dirty="0">
                          <a:effectLst/>
                        </a:rPr>
                        <a:t>Sensitivity </a:t>
                      </a:r>
                      <a:endParaRPr lang="en-US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70224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 dirty="0">
                          <a:effectLst/>
                        </a:rPr>
                        <a:t>Specificity </a:t>
                      </a:r>
                      <a:endParaRPr lang="en-US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70224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 dirty="0">
                          <a:effectLst/>
                        </a:rPr>
                        <a:t>F1 Score </a:t>
                      </a:r>
                      <a:endParaRPr lang="en-US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70224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 dirty="0">
                          <a:effectLst/>
                        </a:rPr>
                        <a:t>Precision </a:t>
                      </a:r>
                      <a:endParaRPr lang="en-US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70224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44135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 dirty="0">
                          <a:effectLst/>
                        </a:rPr>
                        <a:t>Base Model</a:t>
                      </a:r>
                      <a:endParaRPr lang="en-US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70224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>
                          <a:effectLst/>
                        </a:rPr>
                        <a:t>0.987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>
                          <a:effectLst/>
                        </a:rPr>
                        <a:t>0.71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>
                          <a:effectLst/>
                        </a:rPr>
                        <a:t>0.71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>
                          <a:effectLst/>
                        </a:rPr>
                        <a:t>0.69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>
                          <a:effectLst/>
                        </a:rPr>
                        <a:t>0.68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4576135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 dirty="0">
                          <a:effectLst/>
                        </a:rPr>
                        <a:t>Tuned Model 1</a:t>
                      </a:r>
                      <a:endParaRPr lang="en-US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70224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>
                          <a:effectLst/>
                        </a:rPr>
                        <a:t>0.59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>
                          <a:effectLst/>
                        </a:rPr>
                        <a:t>1.00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>
                          <a:effectLst/>
                        </a:rPr>
                        <a:t>1.00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>
                          <a:effectLst/>
                        </a:rPr>
                        <a:t>0.74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 dirty="0">
                          <a:effectLst/>
                        </a:rPr>
                        <a:t>0.59</a:t>
                      </a:r>
                      <a:endParaRPr lang="en-US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381346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 dirty="0">
                          <a:effectLst/>
                        </a:rPr>
                        <a:t>Tuned Model 2 </a:t>
                      </a:r>
                      <a:endParaRPr lang="en-US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70224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>
                          <a:effectLst/>
                        </a:rPr>
                        <a:t>0.59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>
                          <a:effectLst/>
                        </a:rPr>
                        <a:t>1.00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>
                          <a:effectLst/>
                        </a:rPr>
                        <a:t>1.00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>
                          <a:effectLst/>
                        </a:rPr>
                        <a:t>0.74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 dirty="0">
                          <a:effectLst/>
                        </a:rPr>
                        <a:t>0.59</a:t>
                      </a:r>
                      <a:endParaRPr lang="en-US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37577231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F95A66D-C1C3-B488-6041-14E38542BD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7506434"/>
              </p:ext>
            </p:extLst>
          </p:nvPr>
        </p:nvGraphicFramePr>
        <p:xfrm>
          <a:off x="235089" y="3548268"/>
          <a:ext cx="6066320" cy="147769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10837">
                  <a:extLst>
                    <a:ext uri="{9D8B030D-6E8A-4147-A177-3AD203B41FA5}">
                      <a16:colId xmlns:a16="http://schemas.microsoft.com/office/drawing/2014/main" val="3284525061"/>
                    </a:ext>
                  </a:extLst>
                </a:gridCol>
                <a:gridCol w="1010837">
                  <a:extLst>
                    <a:ext uri="{9D8B030D-6E8A-4147-A177-3AD203B41FA5}">
                      <a16:colId xmlns:a16="http://schemas.microsoft.com/office/drawing/2014/main" val="1708669098"/>
                    </a:ext>
                  </a:extLst>
                </a:gridCol>
                <a:gridCol w="1010837">
                  <a:extLst>
                    <a:ext uri="{9D8B030D-6E8A-4147-A177-3AD203B41FA5}">
                      <a16:colId xmlns:a16="http://schemas.microsoft.com/office/drawing/2014/main" val="1055217446"/>
                    </a:ext>
                  </a:extLst>
                </a:gridCol>
                <a:gridCol w="1010837">
                  <a:extLst>
                    <a:ext uri="{9D8B030D-6E8A-4147-A177-3AD203B41FA5}">
                      <a16:colId xmlns:a16="http://schemas.microsoft.com/office/drawing/2014/main" val="3326151602"/>
                    </a:ext>
                  </a:extLst>
                </a:gridCol>
                <a:gridCol w="1011486">
                  <a:extLst>
                    <a:ext uri="{9D8B030D-6E8A-4147-A177-3AD203B41FA5}">
                      <a16:colId xmlns:a16="http://schemas.microsoft.com/office/drawing/2014/main" val="199654628"/>
                    </a:ext>
                  </a:extLst>
                </a:gridCol>
                <a:gridCol w="1011486">
                  <a:extLst>
                    <a:ext uri="{9D8B030D-6E8A-4147-A177-3AD203B41FA5}">
                      <a16:colId xmlns:a16="http://schemas.microsoft.com/office/drawing/2014/main" val="861987062"/>
                    </a:ext>
                  </a:extLst>
                </a:gridCol>
              </a:tblGrid>
              <a:tr h="246283"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 dirty="0">
                          <a:effectLst/>
                        </a:rPr>
                        <a:t>Train</a:t>
                      </a:r>
                      <a:endParaRPr lang="en-US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70224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 dirty="0">
                          <a:effectLst/>
                        </a:rPr>
                        <a:t>Accuracy </a:t>
                      </a:r>
                      <a:endParaRPr lang="en-US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70224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 dirty="0">
                          <a:effectLst/>
                        </a:rPr>
                        <a:t>Sensitivity </a:t>
                      </a:r>
                      <a:endParaRPr lang="en-US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70224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 dirty="0">
                          <a:effectLst/>
                        </a:rPr>
                        <a:t>Specificity </a:t>
                      </a:r>
                      <a:endParaRPr lang="en-US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70224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 dirty="0">
                          <a:effectLst/>
                        </a:rPr>
                        <a:t>F1 Score </a:t>
                      </a:r>
                      <a:endParaRPr lang="en-US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70224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 dirty="0">
                          <a:effectLst/>
                        </a:rPr>
                        <a:t>Precision </a:t>
                      </a:r>
                      <a:endParaRPr lang="en-US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70224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9063292"/>
                  </a:ext>
                </a:extLst>
              </a:tr>
              <a:tr h="246283"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 dirty="0">
                          <a:effectLst/>
                        </a:rPr>
                        <a:t>Base Model</a:t>
                      </a:r>
                      <a:endParaRPr lang="en-US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70224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>
                          <a:effectLst/>
                        </a:rPr>
                        <a:t>0.94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>
                          <a:effectLst/>
                        </a:rPr>
                        <a:t>0.94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 dirty="0">
                          <a:effectLst/>
                        </a:rPr>
                        <a:t>0.94</a:t>
                      </a:r>
                      <a:endParaRPr lang="en-US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>
                          <a:effectLst/>
                        </a:rPr>
                        <a:t>0.99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>
                          <a:effectLst/>
                        </a:rPr>
                        <a:t>1.00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85949982"/>
                  </a:ext>
                </a:extLst>
              </a:tr>
              <a:tr h="492565"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 dirty="0">
                          <a:effectLst/>
                        </a:rPr>
                        <a:t>Tuned Model 1</a:t>
                      </a:r>
                      <a:endParaRPr lang="en-US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70224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>
                          <a:effectLst/>
                        </a:rPr>
                        <a:t>0.87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>
                          <a:effectLst/>
                        </a:rPr>
                        <a:t>0.78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>
                          <a:effectLst/>
                        </a:rPr>
                        <a:t>0.78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>
                          <a:effectLst/>
                        </a:rPr>
                        <a:t>0.87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>
                          <a:effectLst/>
                        </a:rPr>
                        <a:t>1.00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42783003"/>
                  </a:ext>
                </a:extLst>
              </a:tr>
              <a:tr h="492565"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 dirty="0">
                          <a:effectLst/>
                        </a:rPr>
                        <a:t>Tuned Model 2 </a:t>
                      </a:r>
                      <a:endParaRPr lang="en-US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70224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 dirty="0">
                          <a:effectLst/>
                        </a:rPr>
                        <a:t>0.59</a:t>
                      </a:r>
                      <a:endParaRPr lang="en-US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 dirty="0">
                          <a:effectLst/>
                        </a:rPr>
                        <a:t>1.00</a:t>
                      </a:r>
                      <a:endParaRPr lang="en-US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 dirty="0">
                          <a:effectLst/>
                        </a:rPr>
                        <a:t>1.00</a:t>
                      </a:r>
                      <a:endParaRPr lang="en-US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 dirty="0">
                          <a:effectLst/>
                        </a:rPr>
                        <a:t>0.74</a:t>
                      </a:r>
                      <a:endParaRPr lang="en-US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 dirty="0">
                          <a:effectLst/>
                        </a:rPr>
                        <a:t>0.59</a:t>
                      </a:r>
                      <a:endParaRPr lang="en-US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67895690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04EF97C-CFD0-93E6-5CBD-1B3B88878D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486555"/>
              </p:ext>
            </p:extLst>
          </p:nvPr>
        </p:nvGraphicFramePr>
        <p:xfrm>
          <a:off x="6254750" y="1690688"/>
          <a:ext cx="5937250" cy="109728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89330">
                  <a:extLst>
                    <a:ext uri="{9D8B030D-6E8A-4147-A177-3AD203B41FA5}">
                      <a16:colId xmlns:a16="http://schemas.microsoft.com/office/drawing/2014/main" val="655144666"/>
                    </a:ext>
                  </a:extLst>
                </a:gridCol>
                <a:gridCol w="989330">
                  <a:extLst>
                    <a:ext uri="{9D8B030D-6E8A-4147-A177-3AD203B41FA5}">
                      <a16:colId xmlns:a16="http://schemas.microsoft.com/office/drawing/2014/main" val="4079391066"/>
                    </a:ext>
                  </a:extLst>
                </a:gridCol>
                <a:gridCol w="989330">
                  <a:extLst>
                    <a:ext uri="{9D8B030D-6E8A-4147-A177-3AD203B41FA5}">
                      <a16:colId xmlns:a16="http://schemas.microsoft.com/office/drawing/2014/main" val="2427075398"/>
                    </a:ext>
                  </a:extLst>
                </a:gridCol>
                <a:gridCol w="989330">
                  <a:extLst>
                    <a:ext uri="{9D8B030D-6E8A-4147-A177-3AD203B41FA5}">
                      <a16:colId xmlns:a16="http://schemas.microsoft.com/office/drawing/2014/main" val="4116950852"/>
                    </a:ext>
                  </a:extLst>
                </a:gridCol>
                <a:gridCol w="989965">
                  <a:extLst>
                    <a:ext uri="{9D8B030D-6E8A-4147-A177-3AD203B41FA5}">
                      <a16:colId xmlns:a16="http://schemas.microsoft.com/office/drawing/2014/main" val="3358087740"/>
                    </a:ext>
                  </a:extLst>
                </a:gridCol>
                <a:gridCol w="989965">
                  <a:extLst>
                    <a:ext uri="{9D8B030D-6E8A-4147-A177-3AD203B41FA5}">
                      <a16:colId xmlns:a16="http://schemas.microsoft.com/office/drawing/2014/main" val="28884326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 dirty="0">
                          <a:effectLst/>
                        </a:rPr>
                        <a:t>Validation </a:t>
                      </a:r>
                      <a:endParaRPr lang="en-US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70224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 dirty="0">
                          <a:effectLst/>
                        </a:rPr>
                        <a:t>Accuracy </a:t>
                      </a:r>
                      <a:endParaRPr lang="en-US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70224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 dirty="0">
                          <a:effectLst/>
                        </a:rPr>
                        <a:t>Sensitivity </a:t>
                      </a:r>
                      <a:endParaRPr lang="en-US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70224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 dirty="0">
                          <a:effectLst/>
                        </a:rPr>
                        <a:t>Specificity </a:t>
                      </a:r>
                      <a:endParaRPr lang="en-US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70224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 dirty="0">
                          <a:effectLst/>
                        </a:rPr>
                        <a:t>F1 Score </a:t>
                      </a:r>
                      <a:endParaRPr lang="en-US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70224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 dirty="0">
                          <a:effectLst/>
                        </a:rPr>
                        <a:t>Precision  </a:t>
                      </a:r>
                      <a:endParaRPr lang="en-US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70224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552175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 dirty="0">
                          <a:effectLst/>
                        </a:rPr>
                        <a:t>Base Model</a:t>
                      </a:r>
                      <a:endParaRPr lang="en-US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70224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>
                          <a:effectLst/>
                        </a:rPr>
                        <a:t>0.69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>
                          <a:effectLst/>
                        </a:rPr>
                        <a:t>0.80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>
                          <a:effectLst/>
                        </a:rPr>
                        <a:t>0.80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>
                          <a:effectLst/>
                        </a:rPr>
                        <a:t>0.69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>
                          <a:effectLst/>
                        </a:rPr>
                        <a:t>0.71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994882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 dirty="0">
                          <a:effectLst/>
                        </a:rPr>
                        <a:t>Tuned Model 1</a:t>
                      </a:r>
                      <a:endParaRPr lang="en-US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70224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 dirty="0">
                          <a:effectLst/>
                        </a:rPr>
                        <a:t>0.62</a:t>
                      </a:r>
                      <a:endParaRPr lang="en-US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/>
                      <a:r>
                        <a:rPr lang="en-US" sz="1200" kern="100">
                          <a:effectLst/>
                        </a:rPr>
                        <a:t>0.51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>
                          <a:effectLst/>
                        </a:rPr>
                        <a:t>0.51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>
                          <a:effectLst/>
                        </a:rPr>
                        <a:t>0.61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>
                          <a:effectLst/>
                        </a:rPr>
                        <a:t>0.76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7733518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 dirty="0">
                          <a:effectLst/>
                        </a:rPr>
                        <a:t>Tuned Model 2 </a:t>
                      </a:r>
                      <a:endParaRPr lang="en-US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70224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>
                          <a:effectLst/>
                        </a:rPr>
                        <a:t>0.59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>
                          <a:effectLst/>
                        </a:rPr>
                        <a:t>1.00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>
                          <a:effectLst/>
                        </a:rPr>
                        <a:t>1.00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>
                          <a:effectLst/>
                        </a:rPr>
                        <a:t>0.74</a:t>
                      </a:r>
                      <a:endParaRPr lang="en-US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200" kern="100" dirty="0">
                          <a:effectLst/>
                        </a:rPr>
                        <a:t>0.59</a:t>
                      </a:r>
                      <a:endParaRPr lang="en-US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69580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053447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08AC19-F7F9-00F5-1535-A5230E573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276" y="25870"/>
            <a:ext cx="10515600" cy="1325563"/>
          </a:xfrm>
        </p:spPr>
        <p:txBody>
          <a:bodyPr/>
          <a:lstStyle/>
          <a:p>
            <a:r>
              <a:rPr lang="en-US" dirty="0"/>
              <a:t>DNN –Base Model </a:t>
            </a:r>
          </a:p>
        </p:txBody>
      </p:sp>
      <p:pic>
        <p:nvPicPr>
          <p:cNvPr id="5" name="Picture 4" descr="A screen shot of a computer&#10;&#10;Description automatically generated">
            <a:extLst>
              <a:ext uri="{FF2B5EF4-FFF2-40B4-BE49-F238E27FC236}">
                <a16:creationId xmlns:a16="http://schemas.microsoft.com/office/drawing/2014/main" id="{ECF8DB9C-6F21-62D1-06C6-CCF6A7A84F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14" t="27618" r="50484" b="22021"/>
          <a:stretch/>
        </p:blipFill>
        <p:spPr bwMode="auto">
          <a:xfrm>
            <a:off x="352276" y="1015439"/>
            <a:ext cx="4028338" cy="271757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45005145-016B-49B5-5801-CCCB09B84EF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25" t="25884" r="47753" b="12597"/>
          <a:stretch/>
        </p:blipFill>
        <p:spPr bwMode="auto">
          <a:xfrm>
            <a:off x="8469565" y="651003"/>
            <a:ext cx="3370159" cy="303046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EA709038-7014-3B6B-FBF0-A30C0A163BB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67" t="32159" r="46991" b="38034"/>
          <a:stretch/>
        </p:blipFill>
        <p:spPr bwMode="auto">
          <a:xfrm>
            <a:off x="3422332" y="3681471"/>
            <a:ext cx="5347335" cy="208919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8198379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E7606-A588-F518-0870-81618729FE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695" y="23413"/>
            <a:ext cx="10515600" cy="1325563"/>
          </a:xfrm>
        </p:spPr>
        <p:txBody>
          <a:bodyPr/>
          <a:lstStyle/>
          <a:p>
            <a:r>
              <a:rPr lang="en-US" dirty="0"/>
              <a:t>DNN- Tuned Model 1</a:t>
            </a:r>
          </a:p>
        </p:txBody>
      </p:sp>
      <p:pic>
        <p:nvPicPr>
          <p:cNvPr id="4" name="Content Placeholder 3" descr="A screen shot of a computer&#10;&#10;Description automatically generated">
            <a:extLst>
              <a:ext uri="{FF2B5EF4-FFF2-40B4-BE49-F238E27FC236}">
                <a16:creationId xmlns:a16="http://schemas.microsoft.com/office/drawing/2014/main" id="{3FCB5D33-7F5C-EA9C-3A0A-5A884477D8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420" t="26042" r="41315" b="19670"/>
          <a:stretch/>
        </p:blipFill>
        <p:spPr bwMode="auto">
          <a:xfrm>
            <a:off x="510209" y="1140787"/>
            <a:ext cx="4408493" cy="297401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53D981F5-E1C5-73E2-9A7C-2BD23D87712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253" t="25416" r="46302" b="15748"/>
          <a:stretch/>
        </p:blipFill>
        <p:spPr bwMode="auto">
          <a:xfrm>
            <a:off x="5695122" y="1140787"/>
            <a:ext cx="3663129" cy="274296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24CBAA5B-73CA-F485-B997-1C9719E2D3AD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9" t="41266" r="43759" b="24526"/>
          <a:stretch/>
        </p:blipFill>
        <p:spPr bwMode="auto">
          <a:xfrm>
            <a:off x="756042" y="4114800"/>
            <a:ext cx="4365625" cy="175641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9409227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7FEC4-5F4D-5CDB-0B30-1A6BF2B891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149225"/>
            <a:ext cx="10515600" cy="1325563"/>
          </a:xfrm>
        </p:spPr>
        <p:txBody>
          <a:bodyPr/>
          <a:lstStyle/>
          <a:p>
            <a:r>
              <a:rPr lang="en-US" dirty="0"/>
              <a:t>DNN- Tuned Model 2</a:t>
            </a:r>
          </a:p>
        </p:txBody>
      </p:sp>
      <p:pic>
        <p:nvPicPr>
          <p:cNvPr id="4" name="Content Placeholder 3" descr="A graph on a computer screen&#10;&#10;Description automatically generated">
            <a:extLst>
              <a:ext uri="{FF2B5EF4-FFF2-40B4-BE49-F238E27FC236}">
                <a16:creationId xmlns:a16="http://schemas.microsoft.com/office/drawing/2014/main" id="{3E1BACDA-077B-B7FC-78B2-B05B15A001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400" t="32786" r="39774" b="12924"/>
          <a:stretch/>
        </p:blipFill>
        <p:spPr bwMode="auto">
          <a:xfrm>
            <a:off x="266700" y="1474788"/>
            <a:ext cx="4102100" cy="263814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1A9B3907-158A-322F-5B54-889410F4EB6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2" t="25257" r="41917" b="11505"/>
          <a:stretch/>
        </p:blipFill>
        <p:spPr bwMode="auto">
          <a:xfrm>
            <a:off x="4368800" y="1474788"/>
            <a:ext cx="4102100" cy="307877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55FAC850-FD1A-89A1-EAF5-DDB500813D2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586" t="28237" r="47019" b="1155"/>
          <a:stretch/>
        </p:blipFill>
        <p:spPr bwMode="auto">
          <a:xfrm>
            <a:off x="8470900" y="1474788"/>
            <a:ext cx="3454400" cy="346551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7138321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A4F9C-7586-42B2-BD14-75B66A42D7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7E9D15-A586-15FA-0374-F1F81BF5AB7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did you learn about this project :</a:t>
            </a:r>
          </a:p>
          <a:p>
            <a:pPr lvl="1"/>
            <a:r>
              <a:rPr lang="en-US" dirty="0"/>
              <a:t>Working with structured data, handling imbalanced datasets, and developing interpretable models.</a:t>
            </a:r>
          </a:p>
          <a:p>
            <a:r>
              <a:rPr lang="en-US" sz="2400" dirty="0"/>
              <a:t>This project could be a stepping stone toward more advanced healthcare applications or machine learning for impactful societal problems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EC609D-AAC9-B564-F340-4290C4C57C0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did you learn about this course ?</a:t>
            </a:r>
          </a:p>
          <a:p>
            <a:pPr lvl="1"/>
            <a:r>
              <a:rPr lang="en-US" dirty="0"/>
              <a:t>Understand the real-world challenges of applying machine learning in high-stakes fields like medicine.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71248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A99E9D3-F0AC-3111-BA6B-D2DC33AEBBF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Questions ?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C702F332-F1E5-190C-B510-62AC63F2DC0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8656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BDD8D841-D9FE-A3A6-09C3-BE9510A478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4935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9348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2F909DFD-585A-8186-940E-10BE7EA01703}"/>
              </a:ext>
            </a:extLst>
          </p:cNvPr>
          <p:cNvGraphicFramePr>
            <a:graphicFrameLocks noGrp="1"/>
          </p:cNvGraphicFramePr>
          <p:nvPr/>
        </p:nvGraphicFramePr>
        <p:xfrm>
          <a:off x="838200" y="1825625"/>
          <a:ext cx="10274301" cy="412591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14628">
                  <a:extLst>
                    <a:ext uri="{9D8B030D-6E8A-4147-A177-3AD203B41FA5}">
                      <a16:colId xmlns:a16="http://schemas.microsoft.com/office/drawing/2014/main" val="3799323608"/>
                    </a:ext>
                  </a:extLst>
                </a:gridCol>
                <a:gridCol w="1224796">
                  <a:extLst>
                    <a:ext uri="{9D8B030D-6E8A-4147-A177-3AD203B41FA5}">
                      <a16:colId xmlns:a16="http://schemas.microsoft.com/office/drawing/2014/main" val="3701285389"/>
                    </a:ext>
                  </a:extLst>
                </a:gridCol>
                <a:gridCol w="967376">
                  <a:extLst>
                    <a:ext uri="{9D8B030D-6E8A-4147-A177-3AD203B41FA5}">
                      <a16:colId xmlns:a16="http://schemas.microsoft.com/office/drawing/2014/main" val="3312367583"/>
                    </a:ext>
                  </a:extLst>
                </a:gridCol>
                <a:gridCol w="1117600">
                  <a:extLst>
                    <a:ext uri="{9D8B030D-6E8A-4147-A177-3AD203B41FA5}">
                      <a16:colId xmlns:a16="http://schemas.microsoft.com/office/drawing/2014/main" val="1208410249"/>
                    </a:ext>
                  </a:extLst>
                </a:gridCol>
                <a:gridCol w="647700">
                  <a:extLst>
                    <a:ext uri="{9D8B030D-6E8A-4147-A177-3AD203B41FA5}">
                      <a16:colId xmlns:a16="http://schemas.microsoft.com/office/drawing/2014/main" val="702332927"/>
                    </a:ext>
                  </a:extLst>
                </a:gridCol>
                <a:gridCol w="1250590">
                  <a:extLst>
                    <a:ext uri="{9D8B030D-6E8A-4147-A177-3AD203B41FA5}">
                      <a16:colId xmlns:a16="http://schemas.microsoft.com/office/drawing/2014/main" val="3822629348"/>
                    </a:ext>
                  </a:extLst>
                </a:gridCol>
                <a:gridCol w="984610">
                  <a:extLst>
                    <a:ext uri="{9D8B030D-6E8A-4147-A177-3AD203B41FA5}">
                      <a16:colId xmlns:a16="http://schemas.microsoft.com/office/drawing/2014/main" val="160726794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4139790581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1990440653"/>
                    </a:ext>
                  </a:extLst>
                </a:gridCol>
                <a:gridCol w="850901">
                  <a:extLst>
                    <a:ext uri="{9D8B030D-6E8A-4147-A177-3AD203B41FA5}">
                      <a16:colId xmlns:a16="http://schemas.microsoft.com/office/drawing/2014/main" val="2147543260"/>
                    </a:ext>
                  </a:extLst>
                </a:gridCol>
              </a:tblGrid>
              <a:tr h="884124"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 </a:t>
                      </a:r>
                    </a:p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 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>
                    <a:solidFill>
                      <a:srgbClr val="70224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Logistics 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>
                    <a:solidFill>
                      <a:srgbClr val="70224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Decision Tree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>
                    <a:solidFill>
                      <a:srgbClr val="70224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Random Forest  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>
                    <a:solidFill>
                      <a:srgbClr val="70224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SVM 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>
                    <a:solidFill>
                      <a:srgbClr val="70224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ADA</a:t>
                      </a:r>
                    </a:p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Boost 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>
                    <a:solidFill>
                      <a:srgbClr val="70224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Gradient Boost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>
                    <a:solidFill>
                      <a:srgbClr val="70224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 err="1">
                          <a:effectLst/>
                        </a:rPr>
                        <a:t>XGBoost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>
                    <a:solidFill>
                      <a:srgbClr val="70224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Light GBM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>
                    <a:solidFill>
                      <a:srgbClr val="70224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 err="1">
                          <a:effectLst/>
                        </a:rPr>
                        <a:t>CatBoost</a:t>
                      </a:r>
                      <a:r>
                        <a:rPr lang="en-US" sz="1400" kern="100" dirty="0">
                          <a:effectLst/>
                        </a:rPr>
                        <a:t> 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>
                    <a:solidFill>
                      <a:srgbClr val="70224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9107946"/>
                  </a:ext>
                </a:extLst>
              </a:tr>
              <a:tr h="442062"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Accuracy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>
                    <a:solidFill>
                      <a:srgbClr val="70224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0.68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0.62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0.73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0.70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0.71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0.71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>
                          <a:effectLst/>
                        </a:rPr>
                        <a:t>.065</a:t>
                      </a:r>
                      <a:endParaRPr lang="en-US" sz="14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.70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>
                          <a:effectLst/>
                        </a:rPr>
                        <a:t>0.67</a:t>
                      </a:r>
                      <a:endParaRPr lang="en-US" sz="14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extLst>
                  <a:ext uri="{0D108BD9-81ED-4DB2-BD59-A6C34878D82A}">
                    <a16:rowId xmlns:a16="http://schemas.microsoft.com/office/drawing/2014/main" val="1747312639"/>
                  </a:ext>
                </a:extLst>
              </a:tr>
              <a:tr h="1178832"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F1 Score 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>
                    <a:solidFill>
                      <a:srgbClr val="70224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0: 0.62</a:t>
                      </a:r>
                    </a:p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1: 0.71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0: 0.56</a:t>
                      </a:r>
                    </a:p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1: 0.67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0: 0.62</a:t>
                      </a:r>
                    </a:p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1:0.79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0: 0.63</a:t>
                      </a:r>
                    </a:p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1: 0.75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0: 0.61</a:t>
                      </a:r>
                    </a:p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1: 0.76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0: 0.59</a:t>
                      </a:r>
                    </a:p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1: 0.78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>
                          <a:effectLst/>
                        </a:rPr>
                        <a:t>0: 1.00</a:t>
                      </a:r>
                    </a:p>
                    <a:p>
                      <a:pPr marL="0" marR="0"/>
                      <a:r>
                        <a:rPr lang="en-US" sz="1400" kern="100">
                          <a:effectLst/>
                        </a:rPr>
                        <a:t>1: 1.00</a:t>
                      </a:r>
                      <a:endParaRPr lang="en-US" sz="14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0: 0.62</a:t>
                      </a:r>
                    </a:p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1: 0.75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>
                          <a:effectLst/>
                        </a:rPr>
                        <a:t>0: 0.59</a:t>
                      </a:r>
                    </a:p>
                    <a:p>
                      <a:pPr marL="0" marR="0"/>
                      <a:r>
                        <a:rPr lang="en-US" sz="1400" kern="100">
                          <a:effectLst/>
                        </a:rPr>
                        <a:t>1: 0.73</a:t>
                      </a:r>
                      <a:endParaRPr lang="en-US" sz="14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extLst>
                  <a:ext uri="{0D108BD9-81ED-4DB2-BD59-A6C34878D82A}">
                    <a16:rowId xmlns:a16="http://schemas.microsoft.com/office/drawing/2014/main" val="2828829778"/>
                  </a:ext>
                </a:extLst>
              </a:tr>
              <a:tr h="1178832"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 Sensitivity (Recall)</a:t>
                      </a:r>
                    </a:p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 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>
                    <a:solidFill>
                      <a:srgbClr val="70224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>
                          <a:effectLst/>
                        </a:rPr>
                        <a:t>0: 0.52</a:t>
                      </a:r>
                    </a:p>
                    <a:p>
                      <a:pPr marL="0" marR="0"/>
                      <a:r>
                        <a:rPr lang="en-US" sz="1400" kern="100">
                          <a:effectLst/>
                        </a:rPr>
                        <a:t>1: 0.79</a:t>
                      </a:r>
                      <a:endParaRPr lang="en-US" sz="14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>
                          <a:effectLst/>
                        </a:rPr>
                        <a:t>0: 0.61</a:t>
                      </a:r>
                    </a:p>
                    <a:p>
                      <a:pPr marL="0" marR="0"/>
                      <a:r>
                        <a:rPr lang="en-US" sz="1400" kern="100">
                          <a:effectLst/>
                        </a:rPr>
                        <a:t>1: 0.63</a:t>
                      </a:r>
                      <a:endParaRPr lang="en-US" sz="14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>
                          <a:effectLst/>
                        </a:rPr>
                        <a:t>.81</a:t>
                      </a:r>
                      <a:endParaRPr lang="en-US" sz="14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0: 0.62</a:t>
                      </a:r>
                    </a:p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1: 0.75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0: 0.56</a:t>
                      </a:r>
                    </a:p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1: 0.81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0: 0.51</a:t>
                      </a:r>
                    </a:p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1: 0.85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0: 1.00</a:t>
                      </a:r>
                    </a:p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1: 1.00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0: 0.60</a:t>
                      </a:r>
                    </a:p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1: 0.77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0: 0.58</a:t>
                      </a:r>
                    </a:p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1: 0.74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extLst>
                  <a:ext uri="{0D108BD9-81ED-4DB2-BD59-A6C34878D82A}">
                    <a16:rowId xmlns:a16="http://schemas.microsoft.com/office/drawing/2014/main" val="348744714"/>
                  </a:ext>
                </a:extLst>
              </a:tr>
              <a:tr h="442062"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Specificity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>
                    <a:solidFill>
                      <a:srgbClr val="70224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>
                          <a:effectLst/>
                        </a:rPr>
                        <a:t>0.5</a:t>
                      </a:r>
                      <a:endParaRPr lang="en-US" sz="14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>
                          <a:effectLst/>
                        </a:rPr>
                        <a:t>0.61</a:t>
                      </a:r>
                      <a:endParaRPr lang="en-US" sz="14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 0.85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0.75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>
                          <a:effectLst/>
                        </a:rPr>
                        <a:t>0.54</a:t>
                      </a:r>
                      <a:endParaRPr lang="en-US" sz="14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>
                          <a:effectLst/>
                        </a:rPr>
                        <a:t>0.48</a:t>
                      </a:r>
                      <a:endParaRPr lang="en-US" sz="14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>
                          <a:effectLst/>
                        </a:rPr>
                        <a:t>0.58</a:t>
                      </a:r>
                      <a:endParaRPr lang="en-US" sz="14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0.59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0.58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extLst>
                  <a:ext uri="{0D108BD9-81ED-4DB2-BD59-A6C34878D82A}">
                    <a16:rowId xmlns:a16="http://schemas.microsoft.com/office/drawing/2014/main" val="2546645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899492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D8DD7-1B13-F204-165F-0F52EF70A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50BDD8-5E0E-B67C-0571-A9D8B09EF7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/>
            <a:r>
              <a:rPr lang="en-US" sz="24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My objective is to use patient data to predict whether a child has or not. I will do this by using their lab work and excluding their general demographics such as gender or height. </a:t>
            </a:r>
          </a:p>
          <a:p>
            <a:pPr marL="0" marR="0"/>
            <a:r>
              <a:rPr lang="en-US" sz="24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Task Type:</a:t>
            </a:r>
          </a:p>
          <a:p>
            <a:pPr marL="457200" lvl="1"/>
            <a:r>
              <a:rPr lang="en-US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This would be a classification problem because the goal is to determine if a child has appendicitis or not.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28554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57796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45A12-25C6-8C16-F22F-FCA17C5F01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Appendicitis: Signs &amp; Symptoms, Causes, Diagnosis &amp; Treatment">
            <a:extLst>
              <a:ext uri="{FF2B5EF4-FFF2-40B4-BE49-F238E27FC236}">
                <a16:creationId xmlns:a16="http://schemas.microsoft.com/office/drawing/2014/main" id="{F1D58C05-1C4A-ECB2-A1A0-9871E586F6E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1400" y="737054"/>
            <a:ext cx="4762499" cy="46858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77344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EFA928F-8057-4BC9-9FC6-8395A4763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Overview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ABE2C3D-BE07-AD0B-BF53-1C321EF67AE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Instances:  782</a:t>
            </a:r>
          </a:p>
          <a:p>
            <a:r>
              <a:rPr lang="en-US" dirty="0"/>
              <a:t>Number of Features: 19</a:t>
            </a:r>
          </a:p>
          <a:p>
            <a:r>
              <a:rPr lang="en-US" dirty="0"/>
              <a:t>My dataset originally included 56 features, but I removed all the demographics and only focused on the lab data from patients. </a:t>
            </a:r>
          </a:p>
          <a:p>
            <a:r>
              <a:rPr lang="en-US" dirty="0"/>
              <a:t>Conventional Model: Train (80%) Test (20%)</a:t>
            </a:r>
          </a:p>
          <a:p>
            <a:r>
              <a:rPr lang="en-US" dirty="0"/>
              <a:t>DNN Models : Train(70%) Test (15%) Val(15%)</a:t>
            </a:r>
          </a:p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69B258-5826-E91D-D7BB-F72D5C4A262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2106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descr="title">
            <a:extLst>
              <a:ext uri="{FF2B5EF4-FFF2-40B4-BE49-F238E27FC236}">
                <a16:creationId xmlns:a16="http://schemas.microsoft.com/office/drawing/2014/main" id="{524E7AA8-036D-4F28-96BA-A52B66A33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Target Variables </a:t>
            </a:r>
            <a:endParaRPr lang="en-US" dirty="0"/>
          </a:p>
        </p:txBody>
      </p:sp>
      <p:sp>
        <p:nvSpPr>
          <p:cNvPr id="3" name="Content Placeholder 2" descr="content">
            <a:extLst>
              <a:ext uri="{FF2B5EF4-FFF2-40B4-BE49-F238E27FC236}">
                <a16:creationId xmlns:a16="http://schemas.microsoft.com/office/drawing/2014/main" id="{46EBE25F-EA7E-41D8-8362-014D6953C6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The target variables that could have been used in my analysis</a:t>
            </a:r>
            <a:r>
              <a:rPr lang="en-US" dirty="0"/>
              <a:t> </a:t>
            </a:r>
          </a:p>
          <a:p>
            <a:pPr lvl="2"/>
            <a:r>
              <a:rPr lang="en-US" dirty="0"/>
              <a:t>Diagnosis </a:t>
            </a:r>
            <a:endParaRPr lang="en-US" sz="1800" dirty="0"/>
          </a:p>
          <a:p>
            <a:pPr lvl="2"/>
            <a:r>
              <a:rPr lang="en-US" dirty="0"/>
              <a:t>Severity</a:t>
            </a:r>
          </a:p>
          <a:p>
            <a:pPr lvl="2"/>
            <a:r>
              <a:rPr lang="en-US" dirty="0"/>
              <a:t>Management </a:t>
            </a:r>
            <a:endParaRPr lang="en-US" sz="1800" dirty="0"/>
          </a:p>
          <a:p>
            <a:pPr marL="630000" lvl="2" indent="0">
              <a:buNone/>
            </a:pPr>
            <a:endParaRPr lang="en-US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r>
              <a:rPr lang="en-US" sz="2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The class variable I chose defines whether the </a:t>
            </a:r>
            <a:r>
              <a:rPr lang="en-US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child has appendicitis or not</a:t>
            </a:r>
            <a:r>
              <a:rPr lang="en-US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. (Diagnosis) 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10834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BAB387-E616-3781-3BE4-8304310404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48640"/>
            <a:ext cx="8902566" cy="1142048"/>
          </a:xfrm>
        </p:spPr>
        <p:txBody>
          <a:bodyPr>
            <a:normAutofit/>
          </a:bodyPr>
          <a:lstStyle/>
          <a:p>
            <a:r>
              <a:rPr lang="en-US" sz="3600" dirty="0"/>
              <a:t>Conventional Model Performance Summary Table </a:t>
            </a:r>
            <a:r>
              <a:rPr lang="en-US" sz="1200" dirty="0"/>
              <a:t>*test data only*</a:t>
            </a:r>
            <a:endParaRPr lang="en-US" sz="3600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F724EDC5-965B-08E6-3D34-941FBAE960C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96535262"/>
              </p:ext>
            </p:extLst>
          </p:nvPr>
        </p:nvGraphicFramePr>
        <p:xfrm>
          <a:off x="958849" y="1690688"/>
          <a:ext cx="10274301" cy="412591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14628">
                  <a:extLst>
                    <a:ext uri="{9D8B030D-6E8A-4147-A177-3AD203B41FA5}">
                      <a16:colId xmlns:a16="http://schemas.microsoft.com/office/drawing/2014/main" val="3363162105"/>
                    </a:ext>
                  </a:extLst>
                </a:gridCol>
                <a:gridCol w="1224796">
                  <a:extLst>
                    <a:ext uri="{9D8B030D-6E8A-4147-A177-3AD203B41FA5}">
                      <a16:colId xmlns:a16="http://schemas.microsoft.com/office/drawing/2014/main" val="631252042"/>
                    </a:ext>
                  </a:extLst>
                </a:gridCol>
                <a:gridCol w="967376">
                  <a:extLst>
                    <a:ext uri="{9D8B030D-6E8A-4147-A177-3AD203B41FA5}">
                      <a16:colId xmlns:a16="http://schemas.microsoft.com/office/drawing/2014/main" val="4129844968"/>
                    </a:ext>
                  </a:extLst>
                </a:gridCol>
                <a:gridCol w="1117600">
                  <a:extLst>
                    <a:ext uri="{9D8B030D-6E8A-4147-A177-3AD203B41FA5}">
                      <a16:colId xmlns:a16="http://schemas.microsoft.com/office/drawing/2014/main" val="942212237"/>
                    </a:ext>
                  </a:extLst>
                </a:gridCol>
                <a:gridCol w="647700">
                  <a:extLst>
                    <a:ext uri="{9D8B030D-6E8A-4147-A177-3AD203B41FA5}">
                      <a16:colId xmlns:a16="http://schemas.microsoft.com/office/drawing/2014/main" val="3704009767"/>
                    </a:ext>
                  </a:extLst>
                </a:gridCol>
                <a:gridCol w="1250590">
                  <a:extLst>
                    <a:ext uri="{9D8B030D-6E8A-4147-A177-3AD203B41FA5}">
                      <a16:colId xmlns:a16="http://schemas.microsoft.com/office/drawing/2014/main" val="2820463701"/>
                    </a:ext>
                  </a:extLst>
                </a:gridCol>
                <a:gridCol w="984610">
                  <a:extLst>
                    <a:ext uri="{9D8B030D-6E8A-4147-A177-3AD203B41FA5}">
                      <a16:colId xmlns:a16="http://schemas.microsoft.com/office/drawing/2014/main" val="284592124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952996573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2619510017"/>
                    </a:ext>
                  </a:extLst>
                </a:gridCol>
                <a:gridCol w="850901">
                  <a:extLst>
                    <a:ext uri="{9D8B030D-6E8A-4147-A177-3AD203B41FA5}">
                      <a16:colId xmlns:a16="http://schemas.microsoft.com/office/drawing/2014/main" val="1822448446"/>
                    </a:ext>
                  </a:extLst>
                </a:gridCol>
              </a:tblGrid>
              <a:tr h="884124"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 </a:t>
                      </a:r>
                    </a:p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 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>
                    <a:solidFill>
                      <a:srgbClr val="70224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Logistics 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>
                    <a:solidFill>
                      <a:srgbClr val="70224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Decision Tree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>
                    <a:solidFill>
                      <a:srgbClr val="70224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Random Forest  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>
                    <a:solidFill>
                      <a:srgbClr val="70224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SVM 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>
                    <a:solidFill>
                      <a:srgbClr val="70224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ADA</a:t>
                      </a:r>
                    </a:p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Boost 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>
                    <a:solidFill>
                      <a:srgbClr val="70224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Gradient Boost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>
                    <a:solidFill>
                      <a:srgbClr val="70224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 err="1">
                          <a:effectLst/>
                        </a:rPr>
                        <a:t>XGBoost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>
                    <a:solidFill>
                      <a:srgbClr val="70224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Light GBM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>
                    <a:solidFill>
                      <a:srgbClr val="70224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 err="1">
                          <a:effectLst/>
                        </a:rPr>
                        <a:t>CatBoost</a:t>
                      </a:r>
                      <a:r>
                        <a:rPr lang="en-US" sz="1400" kern="100" dirty="0">
                          <a:effectLst/>
                        </a:rPr>
                        <a:t> 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>
                    <a:solidFill>
                      <a:srgbClr val="70224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8662629"/>
                  </a:ext>
                </a:extLst>
              </a:tr>
              <a:tr h="442062"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Accuracy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>
                    <a:solidFill>
                      <a:srgbClr val="70224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0.68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0.62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0.73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0.70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0.71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0.71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>
                          <a:effectLst/>
                        </a:rPr>
                        <a:t>.065</a:t>
                      </a:r>
                      <a:endParaRPr lang="en-US" sz="14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.70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>
                          <a:effectLst/>
                        </a:rPr>
                        <a:t>0.67</a:t>
                      </a:r>
                      <a:endParaRPr lang="en-US" sz="14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extLst>
                  <a:ext uri="{0D108BD9-81ED-4DB2-BD59-A6C34878D82A}">
                    <a16:rowId xmlns:a16="http://schemas.microsoft.com/office/drawing/2014/main" val="383779538"/>
                  </a:ext>
                </a:extLst>
              </a:tr>
              <a:tr h="1178832"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F1 Score 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>
                    <a:solidFill>
                      <a:srgbClr val="70224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0: 0.62</a:t>
                      </a:r>
                    </a:p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1: 0.71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0: 0.56</a:t>
                      </a:r>
                    </a:p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1: 0.67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0: 0.62</a:t>
                      </a:r>
                    </a:p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1:0.79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0: 0.63</a:t>
                      </a:r>
                    </a:p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1: 0.75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0: 0.61</a:t>
                      </a:r>
                    </a:p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1: 0.76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0: 0.59</a:t>
                      </a:r>
                    </a:p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1: 0.78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>
                          <a:effectLst/>
                        </a:rPr>
                        <a:t>0: 1.00</a:t>
                      </a:r>
                    </a:p>
                    <a:p>
                      <a:pPr marL="0" marR="0"/>
                      <a:r>
                        <a:rPr lang="en-US" sz="1400" kern="100">
                          <a:effectLst/>
                        </a:rPr>
                        <a:t>1: 1.00</a:t>
                      </a:r>
                      <a:endParaRPr lang="en-US" sz="14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0: 0.62</a:t>
                      </a:r>
                    </a:p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1: 0.75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>
                          <a:effectLst/>
                        </a:rPr>
                        <a:t>0: 0.59</a:t>
                      </a:r>
                    </a:p>
                    <a:p>
                      <a:pPr marL="0" marR="0"/>
                      <a:r>
                        <a:rPr lang="en-US" sz="1400" kern="100">
                          <a:effectLst/>
                        </a:rPr>
                        <a:t>1: 0.73</a:t>
                      </a:r>
                      <a:endParaRPr lang="en-US" sz="14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extLst>
                  <a:ext uri="{0D108BD9-81ED-4DB2-BD59-A6C34878D82A}">
                    <a16:rowId xmlns:a16="http://schemas.microsoft.com/office/drawing/2014/main" val="3050325320"/>
                  </a:ext>
                </a:extLst>
              </a:tr>
              <a:tr h="1178832"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 Sensitivity (Recall)</a:t>
                      </a:r>
                    </a:p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 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>
                    <a:solidFill>
                      <a:srgbClr val="70224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>
                          <a:effectLst/>
                        </a:rPr>
                        <a:t>0: 0.52</a:t>
                      </a:r>
                    </a:p>
                    <a:p>
                      <a:pPr marL="0" marR="0"/>
                      <a:r>
                        <a:rPr lang="en-US" sz="1400" kern="100">
                          <a:effectLst/>
                        </a:rPr>
                        <a:t>1: 0.79</a:t>
                      </a:r>
                      <a:endParaRPr lang="en-US" sz="14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>
                          <a:effectLst/>
                        </a:rPr>
                        <a:t>0: 0.61</a:t>
                      </a:r>
                    </a:p>
                    <a:p>
                      <a:pPr marL="0" marR="0"/>
                      <a:r>
                        <a:rPr lang="en-US" sz="1400" kern="100">
                          <a:effectLst/>
                        </a:rPr>
                        <a:t>1: 0.63</a:t>
                      </a:r>
                      <a:endParaRPr lang="en-US" sz="14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>
                          <a:effectLst/>
                        </a:rPr>
                        <a:t>.81</a:t>
                      </a:r>
                      <a:endParaRPr lang="en-US" sz="14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0: 0.62</a:t>
                      </a:r>
                    </a:p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1: 0.75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0: 0.56</a:t>
                      </a:r>
                    </a:p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1: 0.81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0: 0.51</a:t>
                      </a:r>
                    </a:p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1: 0.85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0: 1.00</a:t>
                      </a:r>
                    </a:p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1: 1.00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0: 0.60</a:t>
                      </a:r>
                    </a:p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1: 0.77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0: 0.58</a:t>
                      </a:r>
                    </a:p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1: 0.74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extLst>
                  <a:ext uri="{0D108BD9-81ED-4DB2-BD59-A6C34878D82A}">
                    <a16:rowId xmlns:a16="http://schemas.microsoft.com/office/drawing/2014/main" val="4213816645"/>
                  </a:ext>
                </a:extLst>
              </a:tr>
              <a:tr h="442062"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Specificity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>
                    <a:solidFill>
                      <a:srgbClr val="70224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>
                          <a:effectLst/>
                        </a:rPr>
                        <a:t>0.5</a:t>
                      </a:r>
                      <a:endParaRPr lang="en-US" sz="14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>
                          <a:effectLst/>
                        </a:rPr>
                        <a:t>0.61</a:t>
                      </a:r>
                      <a:endParaRPr lang="en-US" sz="14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 0.85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0.75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>
                          <a:effectLst/>
                        </a:rPr>
                        <a:t>0.54</a:t>
                      </a:r>
                      <a:endParaRPr lang="en-US" sz="14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>
                          <a:effectLst/>
                        </a:rPr>
                        <a:t>0.48</a:t>
                      </a:r>
                      <a:endParaRPr lang="en-US" sz="14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>
                          <a:effectLst/>
                        </a:rPr>
                        <a:t>0.58</a:t>
                      </a:r>
                      <a:endParaRPr lang="en-US" sz="14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0.59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400" kern="100" dirty="0">
                          <a:effectLst/>
                        </a:rPr>
                        <a:t>0.58</a:t>
                      </a:r>
                      <a:endParaRPr lang="en-US" sz="14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8277" marR="58277" marT="0" marB="0"/>
                </a:tc>
                <a:extLst>
                  <a:ext uri="{0D108BD9-81ED-4DB2-BD59-A6C34878D82A}">
                    <a16:rowId xmlns:a16="http://schemas.microsoft.com/office/drawing/2014/main" val="825793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059989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0EC2F4C-BB06-6C51-481F-5F6954F6C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Confusion Matrix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4A38EB9-2D09-E24B-2A64-22E04A357CC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Logistic Regression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20AB8CC-2998-ADE8-A4FF-50491C5D4C1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Decision Tree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B15CEFD-B428-FACE-FCA9-5F01116563D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1010" t="25637" r="25527" b="6491"/>
          <a:stretch/>
        </p:blipFill>
        <p:spPr>
          <a:xfrm>
            <a:off x="838200" y="2470172"/>
            <a:ext cx="4155312" cy="370679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D046A1B-9810-06CC-8A06-D06DA5EEFF6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859" t="32970" r="44201"/>
          <a:stretch/>
        </p:blipFill>
        <p:spPr>
          <a:xfrm>
            <a:off x="6365915" y="2470172"/>
            <a:ext cx="4340185" cy="3637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0681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589A0-110A-8ABD-7576-2321E46F0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Confusion Matrix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167B76-D334-BE4B-6878-2A092DD637E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Random Forest 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408F36-8F6E-DC9C-A64B-8D798237DE0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Support Vector Machine (SVM)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1BF5B8-9E50-EDA1-0C72-9FDE04A57D0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9968" t="25547" r="25230" b="5803"/>
          <a:stretch/>
        </p:blipFill>
        <p:spPr>
          <a:xfrm>
            <a:off x="838200" y="2420918"/>
            <a:ext cx="4237619" cy="273407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0B6CA94-16BD-D8B5-D356-931859B081B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884" t="25546" r="42951" b="7409"/>
          <a:stretch/>
        </p:blipFill>
        <p:spPr>
          <a:xfrm>
            <a:off x="6172200" y="2309075"/>
            <a:ext cx="4572000" cy="3151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9688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0DCB9-A3B0-3301-0744-317E6CAEC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964844-6BDE-F343-0A39-9A88BA0458D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ADA Boost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47B3E0-7028-94E9-253E-C0A0B470A40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Gradient Boosting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CA13F31-FA63-4BD8-C558-22352B7596D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54" t="23715" r="43400" b="6680"/>
          <a:stretch/>
        </p:blipFill>
        <p:spPr>
          <a:xfrm>
            <a:off x="838200" y="2362201"/>
            <a:ext cx="4273642" cy="354185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CB8F1B1-D45E-2CDC-BB53-C5BD4A42752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586" t="30452" r="46078" b="3740"/>
          <a:stretch/>
        </p:blipFill>
        <p:spPr>
          <a:xfrm>
            <a:off x="6172200" y="2362201"/>
            <a:ext cx="4215115" cy="3579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1036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" id="{694ACD75-DC5E-7442-A11E-E20DE165120D}" vid="{E30169AD-9928-1B4D-AA81-078FFA157BE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10150</TotalTime>
  <Words>669</Words>
  <Application>Microsoft Macintosh PowerPoint</Application>
  <PresentationFormat>Widescreen</PresentationFormat>
  <Paragraphs>257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Aptos</vt:lpstr>
      <vt:lpstr>Aptos Display</vt:lpstr>
      <vt:lpstr>Arial</vt:lpstr>
      <vt:lpstr>Office Theme</vt:lpstr>
      <vt:lpstr>Appendicitis in Children </vt:lpstr>
      <vt:lpstr>Objective </vt:lpstr>
      <vt:lpstr>PowerPoint Presentation</vt:lpstr>
      <vt:lpstr>Data Overview </vt:lpstr>
      <vt:lpstr>Target Variables </vt:lpstr>
      <vt:lpstr>Conventional Model Performance Summary Table *test data only*</vt:lpstr>
      <vt:lpstr>Confusion Matrix</vt:lpstr>
      <vt:lpstr>Confusion Matrix </vt:lpstr>
      <vt:lpstr>PowerPoint Presentation</vt:lpstr>
      <vt:lpstr>PowerPoint Presentation</vt:lpstr>
      <vt:lpstr>PowerPoint Presentation</vt:lpstr>
      <vt:lpstr>Deep Neural Network (DNN) Evaluation Results</vt:lpstr>
      <vt:lpstr>DNN –Base Model </vt:lpstr>
      <vt:lpstr>DNN- Tuned Model 1</vt:lpstr>
      <vt:lpstr>DNN- Tuned Model 2</vt:lpstr>
      <vt:lpstr> </vt:lpstr>
      <vt:lpstr>Questions ?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Micaiah L McDonald</dc:creator>
  <cp:lastModifiedBy>Njoku, Ijeoma</cp:lastModifiedBy>
  <cp:revision>6</cp:revision>
  <dcterms:created xsi:type="dcterms:W3CDTF">2024-10-15T23:24:49Z</dcterms:created>
  <dcterms:modified xsi:type="dcterms:W3CDTF">2024-12-19T02:14:59Z</dcterms:modified>
</cp:coreProperties>
</file>

<file path=docProps/thumbnail.jpeg>
</file>